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ppt/embeddings/oleObject5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6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7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8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9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10.bin" ContentType="application/vnd.openxmlformats-officedocument.oleObject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11.bin" ContentType="application/vnd.openxmlformats-officedocument.oleObject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325" r:id="rId3"/>
    <p:sldId id="326" r:id="rId4"/>
    <p:sldId id="364" r:id="rId5"/>
    <p:sldId id="381" r:id="rId6"/>
    <p:sldId id="328" r:id="rId7"/>
    <p:sldId id="329" r:id="rId8"/>
    <p:sldId id="371" r:id="rId9"/>
    <p:sldId id="385" r:id="rId10"/>
    <p:sldId id="340" r:id="rId11"/>
    <p:sldId id="341" r:id="rId12"/>
    <p:sldId id="362" r:id="rId13"/>
    <p:sldId id="343" r:id="rId14"/>
    <p:sldId id="344" r:id="rId15"/>
    <p:sldId id="349" r:id="rId16"/>
    <p:sldId id="350" r:id="rId17"/>
    <p:sldId id="351" r:id="rId18"/>
    <p:sldId id="354" r:id="rId19"/>
    <p:sldId id="375" r:id="rId20"/>
    <p:sldId id="378" r:id="rId21"/>
    <p:sldId id="380" r:id="rId22"/>
    <p:sldId id="386" r:id="rId23"/>
    <p:sldId id="387" r:id="rId24"/>
    <p:sldId id="388" r:id="rId25"/>
    <p:sldId id="389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3300"/>
    <a:srgbClr val="BBDDFF"/>
    <a:srgbClr val="99CCFF"/>
    <a:srgbClr val="3399FF"/>
    <a:srgbClr val="000099"/>
    <a:srgbClr val="00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4" y="-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609E49-F4E9-1E48-9272-8A4A2E252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41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BC1D8-A2B6-5842-88B9-34F94C8F72D4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B063E-028A-5346-AB47-F002B0275DCD}" type="slidenum">
              <a:rPr lang="en-US"/>
              <a:pPr/>
              <a:t>10</a:t>
            </a:fld>
            <a:endParaRPr lang="en-US"/>
          </a:p>
        </p:txBody>
      </p:sp>
      <p:sp>
        <p:nvSpPr>
          <p:cNvPr id="9861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1FF3F-97C4-714B-96A2-BD88544CCF2A}" type="slidenum">
              <a:rPr lang="en-US"/>
              <a:pPr/>
              <a:t>11</a:t>
            </a:fld>
            <a:endParaRPr lang="en-US"/>
          </a:p>
        </p:txBody>
      </p:sp>
      <p:sp>
        <p:nvSpPr>
          <p:cNvPr id="9871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8B4E8-7EA0-1147-8D22-BE476AD7FA29}" type="slidenum">
              <a:rPr lang="en-US"/>
              <a:pPr/>
              <a:t>12</a:t>
            </a:fld>
            <a:endParaRPr lang="en-US"/>
          </a:p>
        </p:txBody>
      </p:sp>
      <p:sp>
        <p:nvSpPr>
          <p:cNvPr id="9881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3F40D-8C43-AD45-B901-04CFE4FB943B}" type="slidenum">
              <a:rPr lang="en-US"/>
              <a:pPr/>
              <a:t>13</a:t>
            </a:fld>
            <a:endParaRPr lang="en-US"/>
          </a:p>
        </p:txBody>
      </p:sp>
      <p:sp>
        <p:nvSpPr>
          <p:cNvPr id="9891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78E7E-F31D-2B49-A724-427514DD848E}" type="slidenum">
              <a:rPr lang="en-US"/>
              <a:pPr/>
              <a:t>14</a:t>
            </a:fld>
            <a:endParaRPr lang="en-US"/>
          </a:p>
        </p:txBody>
      </p:sp>
      <p:sp>
        <p:nvSpPr>
          <p:cNvPr id="9902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3C221-9244-9749-A402-20FB00E0E40E}" type="slidenum">
              <a:rPr lang="en-US"/>
              <a:pPr/>
              <a:t>15</a:t>
            </a:fld>
            <a:endParaRPr lang="en-US"/>
          </a:p>
        </p:txBody>
      </p:sp>
      <p:sp>
        <p:nvSpPr>
          <p:cNvPr id="9963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E5A38-32D2-484F-8878-4D98DA59B4AB}" type="slidenum">
              <a:rPr lang="en-US"/>
              <a:pPr/>
              <a:t>16</a:t>
            </a:fld>
            <a:endParaRPr lang="en-US"/>
          </a:p>
        </p:txBody>
      </p:sp>
      <p:sp>
        <p:nvSpPr>
          <p:cNvPr id="9973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24FDD-E5F7-3148-9C1E-66151687B8C6}" type="slidenum">
              <a:rPr lang="en-US"/>
              <a:pPr/>
              <a:t>17</a:t>
            </a:fld>
            <a:endParaRPr lang="en-US"/>
          </a:p>
        </p:txBody>
      </p:sp>
      <p:sp>
        <p:nvSpPr>
          <p:cNvPr id="9984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4A3A4-72CF-4147-9A31-5CF772A28771}" type="slidenum">
              <a:rPr lang="en-US"/>
              <a:pPr/>
              <a:t>18</a:t>
            </a:fld>
            <a:endParaRPr lang="en-US"/>
          </a:p>
        </p:txBody>
      </p:sp>
      <p:sp>
        <p:nvSpPr>
          <p:cNvPr id="10024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2580F-8378-2041-9DD0-6072779ED408}" type="slidenum">
              <a:rPr lang="en-US"/>
              <a:pPr/>
              <a:t>19</a:t>
            </a:fld>
            <a:endParaRPr lang="en-US"/>
          </a:p>
        </p:txBody>
      </p:sp>
      <p:sp>
        <p:nvSpPr>
          <p:cNvPr id="10045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7653A-5843-CA4B-A067-4308DA88323F}" type="slidenum">
              <a:rPr lang="en-US"/>
              <a:pPr/>
              <a:t>2</a:t>
            </a:fld>
            <a:endParaRPr lang="en-US"/>
          </a:p>
        </p:txBody>
      </p:sp>
      <p:sp>
        <p:nvSpPr>
          <p:cNvPr id="9625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521EA-6600-E04D-912B-89B85483FB9B}" type="slidenum">
              <a:rPr lang="en-US"/>
              <a:pPr/>
              <a:t>20</a:t>
            </a:fld>
            <a:endParaRPr lang="en-US"/>
          </a:p>
        </p:txBody>
      </p:sp>
      <p:sp>
        <p:nvSpPr>
          <p:cNvPr id="10055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54122-C2E5-D949-80B8-CEDA7966E331}" type="slidenum">
              <a:rPr lang="en-US"/>
              <a:pPr/>
              <a:t>21</a:t>
            </a:fld>
            <a:endParaRPr lang="en-US"/>
          </a:p>
        </p:txBody>
      </p:sp>
      <p:sp>
        <p:nvSpPr>
          <p:cNvPr id="10076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88CF0-F398-7E42-933A-9F888AE795C1}" type="slidenum">
              <a:rPr lang="en-US"/>
              <a:pPr/>
              <a:t>22</a:t>
            </a:fld>
            <a:endParaRPr lang="en-US"/>
          </a:p>
        </p:txBody>
      </p:sp>
      <p:sp>
        <p:nvSpPr>
          <p:cNvPr id="10301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067EC-6FDE-EF47-97DF-6EB07F804A26}" type="slidenum">
              <a:rPr lang="en-US"/>
              <a:pPr/>
              <a:t>23</a:t>
            </a:fld>
            <a:endParaRPr lang="en-US"/>
          </a:p>
        </p:txBody>
      </p:sp>
      <p:sp>
        <p:nvSpPr>
          <p:cNvPr id="1032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9DF7F-9655-1A4C-91A0-5A3E7E6C7E52}" type="slidenum">
              <a:rPr lang="en-US"/>
              <a:pPr/>
              <a:t>24</a:t>
            </a:fld>
            <a:endParaRPr lang="en-US"/>
          </a:p>
        </p:txBody>
      </p:sp>
      <p:sp>
        <p:nvSpPr>
          <p:cNvPr id="10342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7F1C4-2AEC-3D43-990B-19765EF3E7DA}" type="slidenum">
              <a:rPr lang="en-US"/>
              <a:pPr/>
              <a:t>25</a:t>
            </a:fld>
            <a:endParaRPr lang="en-US"/>
          </a:p>
        </p:txBody>
      </p:sp>
      <p:sp>
        <p:nvSpPr>
          <p:cNvPr id="10362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5DB28-CAFE-F94F-A07A-43BF682075E7}" type="slidenum">
              <a:rPr lang="en-US"/>
              <a:pPr/>
              <a:t>3</a:t>
            </a:fld>
            <a:endParaRPr lang="en-US"/>
          </a:p>
        </p:txBody>
      </p:sp>
      <p:sp>
        <p:nvSpPr>
          <p:cNvPr id="963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44A6D-DDF4-7B41-BF44-1325A0D176D6}" type="slidenum">
              <a:rPr lang="en-US"/>
              <a:pPr/>
              <a:t>4</a:t>
            </a:fld>
            <a:endParaRPr lang="en-US"/>
          </a:p>
        </p:txBody>
      </p:sp>
      <p:sp>
        <p:nvSpPr>
          <p:cNvPr id="9666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822AF-5BCC-0D4E-A26C-D2879518BD2F}" type="slidenum">
              <a:rPr lang="en-US"/>
              <a:pPr/>
              <a:t>5</a:t>
            </a:fld>
            <a:endParaRPr lang="en-US"/>
          </a:p>
        </p:txBody>
      </p:sp>
      <p:sp>
        <p:nvSpPr>
          <p:cNvPr id="10188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B18EC-3310-C640-98EE-8CFAD14F1A73}" type="slidenum">
              <a:rPr lang="en-US"/>
              <a:pPr/>
              <a:t>6</a:t>
            </a:fld>
            <a:endParaRPr lang="en-US"/>
          </a:p>
        </p:txBody>
      </p:sp>
      <p:sp>
        <p:nvSpPr>
          <p:cNvPr id="9676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A181D-0637-A347-AA31-DEB4EFD1E9E0}" type="slidenum">
              <a:rPr lang="en-US"/>
              <a:pPr/>
              <a:t>7</a:t>
            </a:fld>
            <a:endParaRPr lang="en-US"/>
          </a:p>
        </p:txBody>
      </p:sp>
      <p:sp>
        <p:nvSpPr>
          <p:cNvPr id="9687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92F34-00C0-DC44-8AB0-F350DFDBEA32}" type="slidenum">
              <a:rPr lang="en-US"/>
              <a:pPr/>
              <a:t>8</a:t>
            </a:fld>
            <a:endParaRPr lang="en-US"/>
          </a:p>
        </p:txBody>
      </p:sp>
      <p:sp>
        <p:nvSpPr>
          <p:cNvPr id="9820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98706-CFF5-A045-9B29-6C23D77AF043}" type="slidenum">
              <a:rPr lang="en-US"/>
              <a:pPr/>
              <a:t>9</a:t>
            </a:fld>
            <a:endParaRPr lang="en-US"/>
          </a:p>
        </p:txBody>
      </p:sp>
      <p:sp>
        <p:nvSpPr>
          <p:cNvPr id="10229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5687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7599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274638"/>
            <a:ext cx="2174875" cy="62785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88" y="274638"/>
            <a:ext cx="6373812" cy="6278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3935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92088" y="274638"/>
            <a:ext cx="8701087" cy="6278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8169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2088" y="1143000"/>
            <a:ext cx="427355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8038" y="1143000"/>
            <a:ext cx="4275137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5533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2088" y="1143000"/>
            <a:ext cx="427355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8038" y="1143000"/>
            <a:ext cx="4275137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8038" y="3924300"/>
            <a:ext cx="4275137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1675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2088" y="1143000"/>
            <a:ext cx="8701087" cy="5410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9352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1371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68976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143000"/>
            <a:ext cx="427355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8038" y="11430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6833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4593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2352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14692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030768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4319198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143000"/>
            <a:ext cx="8701087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xmlns:p14="http://schemas.microsoft.com/office/powerpoint/2010/main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CCFF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CCFF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CCFF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CCFF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CCFF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CCFF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CCFF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CCFF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CCFF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33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3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9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99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99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99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99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D:%5CPC%20users%20click%20here%5CMedia_Portfolio%5CTemperatureDependenceof%5CTempDependEquilibrium.html" TargetMode="External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../Before%202007/Chapter%2016/IntroductiontoAqueousAcids.MOV" TargetMode="External"/><Relationship Id="rId4" Type="http://schemas.openxmlformats.org/officeDocument/2006/relationships/image" Target="../media/image15.jpeg"/><Relationship Id="rId5" Type="http://schemas.openxmlformats.org/officeDocument/2006/relationships/hyperlink" Target="../../Before%202007/Chapter%2016/IntroductiontoAqueousBases.MOV" TargetMode="External"/><Relationship Id="rId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" y="2819400"/>
            <a:ext cx="8382000" cy="1676400"/>
          </a:xfrm>
          <a:solidFill>
            <a:srgbClr val="003399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Unit </a:t>
            </a:r>
            <a:r>
              <a:rPr lang="en-US" dirty="0" smtClean="0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4:</a:t>
            </a:r>
            <a:r>
              <a:rPr lang="en-US" dirty="0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Acids and Bases</a:t>
            </a:r>
            <a:endParaRPr lang="en-US" dirty="0">
              <a:solidFill>
                <a:srgbClr val="FF9B0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362200" y="533400"/>
            <a:ext cx="5105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3399"/>
                </a:solidFill>
              </a:rPr>
              <a:t>AP  CHEMISTRY</a:t>
            </a:r>
            <a:r>
              <a:rPr lang="en-US" sz="4000" b="1">
                <a:solidFill>
                  <a:srgbClr val="003399"/>
                </a:solidFill>
              </a:rPr>
              <a:t/>
            </a:r>
            <a:br>
              <a:rPr lang="en-US" sz="4000" b="1">
                <a:solidFill>
                  <a:srgbClr val="003399"/>
                </a:solidFill>
              </a:rPr>
            </a:br>
            <a:endParaRPr lang="en-US" sz="4400" b="1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47700" y="50292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>
                <a:solidFill>
                  <a:srgbClr val="003399"/>
                </a:solidFill>
              </a:rPr>
              <a:t>Jeff Venables</a:t>
            </a:r>
            <a:br>
              <a:rPr lang="en-US" sz="3200" b="1">
                <a:solidFill>
                  <a:srgbClr val="003399"/>
                </a:solidFill>
              </a:rPr>
            </a:br>
            <a:r>
              <a:rPr lang="en-US" sz="3200" b="1">
                <a:solidFill>
                  <a:srgbClr val="003399"/>
                </a:solidFill>
              </a:rPr>
              <a:t>Northwestern High School</a:t>
            </a:r>
            <a:endParaRPr lang="en-US" sz="4400" b="1">
              <a:solidFill>
                <a:srgbClr val="003399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idx="1"/>
          </p:nvPr>
        </p:nvSpPr>
        <p:spPr>
          <a:xfrm>
            <a:off x="192088" y="4953000"/>
            <a:ext cx="8701087" cy="16002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80" name="Rectangle 4"/>
          <p:cNvSpPr>
            <a:spLocks noChangeArrowheads="1"/>
          </p:cNvSpPr>
          <p:nvPr/>
        </p:nvSpPr>
        <p:spPr bwMode="auto">
          <a:xfrm>
            <a:off x="152400" y="16764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Consider the production of ammonia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As the pressure increases, the amount of ammonia present at equilibrium increases.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As the temperature decreases, the amount of ammonia at equilibrium increases.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Can this be predicted?</a:t>
            </a:r>
          </a:p>
        </p:txBody>
      </p:sp>
      <p:sp>
        <p:nvSpPr>
          <p:cNvPr id="894981" name="Rectangle 5"/>
          <p:cNvSpPr>
            <a:spLocks noChangeArrowheads="1"/>
          </p:cNvSpPr>
          <p:nvPr/>
        </p:nvSpPr>
        <p:spPr bwMode="auto">
          <a:xfrm>
            <a:off x="2362200" y="152400"/>
            <a:ext cx="6477000" cy="1143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 Ch</a:t>
            </a:r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âtelier</a:t>
            </a:r>
            <a:r>
              <a:rPr lang="ja-JP" alt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charset="0"/>
              </a:rPr>
              <a:t>’</a:t>
            </a:r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s Principle</a:t>
            </a:r>
            <a:endParaRPr lang="en-US" sz="4400" b="1">
              <a:solidFill>
                <a:srgbClr val="FF9B0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94982" name="Object 6"/>
          <p:cNvGraphicFramePr>
            <a:graphicFrameLocks noChangeAspect="1"/>
          </p:cNvGraphicFramePr>
          <p:nvPr/>
        </p:nvGraphicFramePr>
        <p:xfrm>
          <a:off x="2209800" y="2286000"/>
          <a:ext cx="47434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4983" name="Document" r:id="rId4" imgW="4752975" imgH="485775" progId="ChemWindow.Document">
                  <p:embed/>
                </p:oleObj>
              </mc:Choice>
              <mc:Fallback>
                <p:oleObj name="Document" r:id="rId4" imgW="4752975" imgH="485775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86000"/>
                        <a:ext cx="47434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4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94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94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5" name="Rectangle 5"/>
          <p:cNvSpPr>
            <a:spLocks noChangeArrowheads="1"/>
          </p:cNvSpPr>
          <p:nvPr/>
        </p:nvSpPr>
        <p:spPr bwMode="auto">
          <a:xfrm>
            <a:off x="0" y="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Le Châtelier</a:t>
            </a:r>
            <a:r>
              <a:rPr lang="ja-JP" altLang="en-US" sz="2800">
                <a:solidFill>
                  <a:srgbClr val="003399"/>
                </a:solidFill>
                <a:latin typeface="Arial"/>
              </a:rPr>
              <a:t>’</a:t>
            </a:r>
            <a:r>
              <a:rPr lang="en-US" sz="2800">
                <a:solidFill>
                  <a:srgbClr val="003399"/>
                </a:solidFill>
              </a:rPr>
              <a:t>s Principle: if a system at equilibrium is disturbed, the system will move in such a way as to counteract the disturbance.</a:t>
            </a:r>
          </a:p>
        </p:txBody>
      </p:sp>
      <p:pic>
        <p:nvPicPr>
          <p:cNvPr id="896009" name="Picture 9" descr="FG15_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7162800" cy="525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4" name="Rectangle 4"/>
          <p:cNvSpPr>
            <a:spLocks noChangeArrowheads="1"/>
          </p:cNvSpPr>
          <p:nvPr/>
        </p:nvSpPr>
        <p:spPr bwMode="auto">
          <a:xfrm>
            <a:off x="0" y="4572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003399"/>
                </a:solidFill>
                <a:latin typeface="Arial" charset="0"/>
              </a:rPr>
              <a:t>	Change in Reactant or Product Concentrations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Consider the Haber process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If H</a:t>
            </a:r>
            <a:r>
              <a:rPr lang="en-US" sz="2800" baseline="-25000">
                <a:solidFill>
                  <a:srgbClr val="003399"/>
                </a:solidFill>
              </a:rPr>
              <a:t>2</a:t>
            </a:r>
            <a:r>
              <a:rPr lang="en-US" sz="2800">
                <a:solidFill>
                  <a:srgbClr val="003399"/>
                </a:solidFill>
              </a:rPr>
              <a:t> is added while the system is at equilibrium, the system must respond to counteract the added H</a:t>
            </a:r>
            <a:r>
              <a:rPr lang="en-US" sz="2800" baseline="-25000">
                <a:solidFill>
                  <a:srgbClr val="003399"/>
                </a:solidFill>
              </a:rPr>
              <a:t>2</a:t>
            </a:r>
            <a:r>
              <a:rPr lang="en-US" sz="2800">
                <a:solidFill>
                  <a:srgbClr val="003399"/>
                </a:solidFill>
              </a:rPr>
              <a:t> (by Le Châtelier).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The system must consume the H</a:t>
            </a:r>
            <a:r>
              <a:rPr lang="en-US" sz="2800" baseline="-25000">
                <a:solidFill>
                  <a:srgbClr val="003399"/>
                </a:solidFill>
              </a:rPr>
              <a:t>2</a:t>
            </a:r>
            <a:r>
              <a:rPr lang="en-US" sz="2800">
                <a:solidFill>
                  <a:srgbClr val="003399"/>
                </a:solidFill>
              </a:rPr>
              <a:t> and produce products until a new equilibrium is established.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So, [H</a:t>
            </a:r>
            <a:r>
              <a:rPr lang="en-US" sz="2800" baseline="-25000">
                <a:solidFill>
                  <a:srgbClr val="003399"/>
                </a:solidFill>
              </a:rPr>
              <a:t>2</a:t>
            </a:r>
            <a:r>
              <a:rPr lang="en-US" sz="2800">
                <a:solidFill>
                  <a:srgbClr val="003399"/>
                </a:solidFill>
              </a:rPr>
              <a:t>] and [N</a:t>
            </a:r>
            <a:r>
              <a:rPr lang="en-US" sz="2800" baseline="-25000">
                <a:solidFill>
                  <a:srgbClr val="003399"/>
                </a:solidFill>
              </a:rPr>
              <a:t>2</a:t>
            </a:r>
            <a:r>
              <a:rPr lang="en-US" sz="2800">
                <a:solidFill>
                  <a:srgbClr val="003399"/>
                </a:solidFill>
              </a:rPr>
              <a:t>] will decrease and [NH</a:t>
            </a:r>
            <a:r>
              <a:rPr lang="en-US" sz="2800" baseline="-25000">
                <a:solidFill>
                  <a:srgbClr val="003399"/>
                </a:solidFill>
              </a:rPr>
              <a:t>3</a:t>
            </a:r>
            <a:r>
              <a:rPr lang="en-US" sz="2800">
                <a:solidFill>
                  <a:srgbClr val="003399"/>
                </a:solidFill>
              </a:rPr>
              <a:t>] increases.</a:t>
            </a:r>
          </a:p>
        </p:txBody>
      </p:sp>
      <p:graphicFrame>
        <p:nvGraphicFramePr>
          <p:cNvPr id="921606" name="Object 6"/>
          <p:cNvGraphicFramePr>
            <a:graphicFrameLocks noChangeAspect="1"/>
          </p:cNvGraphicFramePr>
          <p:nvPr/>
        </p:nvGraphicFramePr>
        <p:xfrm>
          <a:off x="1981200" y="1524000"/>
          <a:ext cx="47434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07" name="Document" r:id="rId4" imgW="4752975" imgH="485775" progId="ChemWindow.Document">
                  <p:embed/>
                </p:oleObj>
              </mc:Choice>
              <mc:Fallback>
                <p:oleObj name="Document" r:id="rId4" imgW="4752975" imgH="485775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47434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8053" name="Picture 5" descr="FG15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-6350"/>
            <a:ext cx="7010400" cy="687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8" name="Rectangle 6"/>
          <p:cNvSpPr>
            <a:spLocks noChangeArrowheads="1"/>
          </p:cNvSpPr>
          <p:nvPr/>
        </p:nvSpPr>
        <p:spPr bwMode="auto">
          <a:xfrm>
            <a:off x="152400" y="457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Adding a reactant or product shifts the equilibrium away from the increase.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Removing a reactant or product shifts the equilibrium towards the decrease.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To optimize the amount of product at equilibrium, we need to flood the reaction vessel with reactant and continuously remove product (Le Châtelier).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We illustrate the concept with the industrial preparation of ammonia.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9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99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99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7" name="Rectangle 5"/>
          <p:cNvSpPr>
            <a:spLocks noChangeArrowheads="1"/>
          </p:cNvSpPr>
          <p:nvPr/>
        </p:nvSpPr>
        <p:spPr bwMode="auto">
          <a:xfrm>
            <a:off x="0" y="3810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003399"/>
                </a:solidFill>
                <a:latin typeface="Arial" charset="0"/>
              </a:rPr>
              <a:t>		Effects of Volume and Pressure Changes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An increase in pressure (by decreasing the volume) favors the formation of colorless N</a:t>
            </a:r>
            <a:r>
              <a:rPr lang="en-US" sz="2800" baseline="-25000">
                <a:solidFill>
                  <a:srgbClr val="003399"/>
                </a:solidFill>
              </a:rPr>
              <a:t>2</a:t>
            </a:r>
            <a:r>
              <a:rPr lang="en-US" sz="2800">
                <a:solidFill>
                  <a:srgbClr val="003399"/>
                </a:solidFill>
              </a:rPr>
              <a:t>O</a:t>
            </a:r>
            <a:r>
              <a:rPr lang="en-US" sz="2800" baseline="-25000">
                <a:solidFill>
                  <a:srgbClr val="003399"/>
                </a:solidFill>
              </a:rPr>
              <a:t>4</a:t>
            </a:r>
            <a:r>
              <a:rPr lang="en-US" sz="2800">
                <a:solidFill>
                  <a:srgbClr val="003399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The instant the pressure increases, the system is not at equilibrium and the concentration of both gases has increased.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The system moves to reduce the number moles of gas (i.e. the reverse reaction is favored).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A new equilibrium is established in which the mixture is lighter because colorless N</a:t>
            </a:r>
            <a:r>
              <a:rPr lang="en-US" sz="2800" baseline="-25000">
                <a:solidFill>
                  <a:srgbClr val="003399"/>
                </a:solidFill>
              </a:rPr>
              <a:t>2</a:t>
            </a:r>
            <a:r>
              <a:rPr lang="en-US" sz="2800">
                <a:solidFill>
                  <a:srgbClr val="003399"/>
                </a:solidFill>
              </a:rPr>
              <a:t>O</a:t>
            </a:r>
            <a:r>
              <a:rPr lang="en-US" sz="2800" baseline="-25000">
                <a:solidFill>
                  <a:srgbClr val="003399"/>
                </a:solidFill>
              </a:rPr>
              <a:t>4</a:t>
            </a:r>
            <a:r>
              <a:rPr lang="en-US" sz="2800">
                <a:solidFill>
                  <a:srgbClr val="003399"/>
                </a:solidFill>
              </a:rPr>
              <a:t> is favored.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</p:txBody>
      </p:sp>
      <p:graphicFrame>
        <p:nvGraphicFramePr>
          <p:cNvPr id="904199" name="Object 7"/>
          <p:cNvGraphicFramePr>
            <a:graphicFrameLocks noChangeAspect="1"/>
          </p:cNvGraphicFramePr>
          <p:nvPr/>
        </p:nvGraphicFramePr>
        <p:xfrm>
          <a:off x="2895600" y="914400"/>
          <a:ext cx="35052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201" name="Document" r:id="rId4" imgW="3514725" imgH="485775" progId="ChemWindow.Document">
                  <p:embed/>
                </p:oleObj>
              </mc:Choice>
              <mc:Fallback>
                <p:oleObj name="Document" r:id="rId4" imgW="3514725" imgH="485775" progId="ChemWindow.Document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914400"/>
                        <a:ext cx="35052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4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04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04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04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20" name="Rectangle 4"/>
          <p:cNvSpPr>
            <a:spLocks noChangeArrowheads="1"/>
          </p:cNvSpPr>
          <p:nvPr/>
        </p:nvSpPr>
        <p:spPr bwMode="auto">
          <a:xfrm>
            <a:off x="0" y="5334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Increasing total pressure by adding an inert gas has </a:t>
            </a:r>
            <a:r>
              <a:rPr lang="en-US" sz="2800" u="sng">
                <a:solidFill>
                  <a:srgbClr val="003399"/>
                </a:solidFill>
              </a:rPr>
              <a:t>no effect</a:t>
            </a:r>
            <a:r>
              <a:rPr lang="en-US" sz="2800">
                <a:solidFill>
                  <a:srgbClr val="003399"/>
                </a:solidFill>
              </a:rPr>
              <a:t> on the partial pressures of reactants and products, therefore it has </a:t>
            </a:r>
            <a:r>
              <a:rPr lang="en-US" sz="2800" u="sng">
                <a:solidFill>
                  <a:srgbClr val="FF3300"/>
                </a:solidFill>
              </a:rPr>
              <a:t>no effect on the equilibrium</a:t>
            </a:r>
            <a:r>
              <a:rPr lang="en-US" sz="2800">
                <a:solidFill>
                  <a:srgbClr val="003399"/>
                </a:solidFill>
              </a:rPr>
              <a:t>.</a:t>
            </a:r>
            <a:r>
              <a:rPr lang="en-US" sz="2800"/>
              <a:t> </a:t>
            </a:r>
          </a:p>
          <a:p>
            <a:pPr marL="342900" indent="-342900" algn="ctr">
              <a:spcBef>
                <a:spcPct val="20000"/>
              </a:spcBef>
            </a:pPr>
            <a:endParaRPr lang="en-US" sz="2800" b="1">
              <a:solidFill>
                <a:srgbClr val="003399"/>
              </a:solidFill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003399"/>
                </a:solidFill>
                <a:latin typeface="Arial" charset="0"/>
              </a:rPr>
              <a:t>Effect of Temperature Changes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The equilibrium constant is temperature dependent.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For an endothermic reaction, </a:t>
            </a:r>
            <a:r>
              <a:rPr lang="en-US" sz="2800">
                <a:solidFill>
                  <a:srgbClr val="003399"/>
                </a:solidFill>
                <a:sym typeface="Symbol" charset="0"/>
              </a:rPr>
              <a:t></a:t>
            </a:r>
            <a:r>
              <a:rPr lang="en-US" sz="2800" i="1">
                <a:solidFill>
                  <a:srgbClr val="003399"/>
                </a:solidFill>
              </a:rPr>
              <a:t>H</a:t>
            </a:r>
            <a:r>
              <a:rPr lang="en-US" sz="2800">
                <a:solidFill>
                  <a:srgbClr val="003399"/>
                </a:solidFill>
              </a:rPr>
              <a:t> &gt; 0 and heat can be considered as a reactant.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For an exothermic reaction, </a:t>
            </a:r>
            <a:r>
              <a:rPr lang="en-US" sz="2800">
                <a:solidFill>
                  <a:srgbClr val="003399"/>
                </a:solidFill>
                <a:sym typeface="Symbol" charset="0"/>
              </a:rPr>
              <a:t></a:t>
            </a:r>
            <a:r>
              <a:rPr lang="en-US" sz="2800" i="1">
                <a:solidFill>
                  <a:srgbClr val="003399"/>
                </a:solidFill>
              </a:rPr>
              <a:t>H</a:t>
            </a:r>
            <a:r>
              <a:rPr lang="en-US" sz="2800">
                <a:solidFill>
                  <a:srgbClr val="003399"/>
                </a:solidFill>
              </a:rPr>
              <a:t> &lt; 0 and heat can be considered as a product.</a:t>
            </a:r>
          </a:p>
        </p:txBody>
      </p:sp>
      <p:pic>
        <p:nvPicPr>
          <p:cNvPr id="905223" name="Picture 7" descr="tTempDependEquilibrium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689600"/>
            <a:ext cx="1562100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5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05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05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4" name="Rectangle 4"/>
          <p:cNvSpPr>
            <a:spLocks noChangeArrowheads="1"/>
          </p:cNvSpPr>
          <p:nvPr/>
        </p:nvSpPr>
        <p:spPr bwMode="auto">
          <a:xfrm>
            <a:off x="152400" y="15240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Adding heat (i.e. heating the vessel) favors away from the increase: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003399"/>
                </a:solidFill>
              </a:rPr>
              <a:t>if </a:t>
            </a:r>
            <a:r>
              <a:rPr lang="en-US">
                <a:solidFill>
                  <a:srgbClr val="003399"/>
                </a:solidFill>
                <a:sym typeface="Symbol" charset="0"/>
              </a:rPr>
              <a:t></a:t>
            </a:r>
            <a:r>
              <a:rPr lang="en-US" i="1">
                <a:solidFill>
                  <a:srgbClr val="003399"/>
                </a:solidFill>
              </a:rPr>
              <a:t>H</a:t>
            </a:r>
            <a:r>
              <a:rPr lang="en-US">
                <a:solidFill>
                  <a:srgbClr val="003399"/>
                </a:solidFill>
              </a:rPr>
              <a:t> &gt; 0, adding heat favors the forward reaction,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003399"/>
                </a:solidFill>
              </a:rPr>
              <a:t>if </a:t>
            </a:r>
            <a:r>
              <a:rPr lang="en-US">
                <a:solidFill>
                  <a:srgbClr val="003399"/>
                </a:solidFill>
                <a:sym typeface="Symbol" charset="0"/>
              </a:rPr>
              <a:t></a:t>
            </a:r>
            <a:r>
              <a:rPr lang="en-US" i="1">
                <a:solidFill>
                  <a:srgbClr val="003399"/>
                </a:solidFill>
              </a:rPr>
              <a:t>H</a:t>
            </a:r>
            <a:r>
              <a:rPr lang="en-US">
                <a:solidFill>
                  <a:srgbClr val="003399"/>
                </a:solidFill>
              </a:rPr>
              <a:t> &lt; 0, adding heat favors the reverse reaction.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Removing heat (i.e. cooling the vessel), favors towards the decrease: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003399"/>
                </a:solidFill>
              </a:rPr>
              <a:t>if </a:t>
            </a:r>
            <a:r>
              <a:rPr lang="en-US">
                <a:solidFill>
                  <a:srgbClr val="003399"/>
                </a:solidFill>
                <a:sym typeface="Symbol" charset="0"/>
              </a:rPr>
              <a:t></a:t>
            </a:r>
            <a:r>
              <a:rPr lang="en-US" i="1">
                <a:solidFill>
                  <a:srgbClr val="003399"/>
                </a:solidFill>
              </a:rPr>
              <a:t>H</a:t>
            </a:r>
            <a:r>
              <a:rPr lang="en-US">
                <a:solidFill>
                  <a:srgbClr val="003399"/>
                </a:solidFill>
              </a:rPr>
              <a:t> &gt; 0, cooling favors the reverse reaction,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003399"/>
                </a:solidFill>
              </a:rPr>
              <a:t>if </a:t>
            </a:r>
            <a:r>
              <a:rPr lang="en-US">
                <a:solidFill>
                  <a:srgbClr val="003399"/>
                </a:solidFill>
                <a:sym typeface="Symbol" charset="0"/>
              </a:rPr>
              <a:t></a:t>
            </a:r>
            <a:r>
              <a:rPr lang="en-US" i="1">
                <a:solidFill>
                  <a:srgbClr val="003399"/>
                </a:solidFill>
              </a:rPr>
              <a:t>H</a:t>
            </a:r>
            <a:r>
              <a:rPr lang="en-US">
                <a:solidFill>
                  <a:srgbClr val="003399"/>
                </a:solidFill>
              </a:rPr>
              <a:t> &lt; 0, cooling favors the forward reaction.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6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06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06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06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06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7" name="Rectangle 5"/>
          <p:cNvSpPr>
            <a:spLocks noChangeArrowheads="1"/>
          </p:cNvSpPr>
          <p:nvPr/>
        </p:nvSpPr>
        <p:spPr bwMode="auto">
          <a:xfrm>
            <a:off x="152400" y="15240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003399"/>
                </a:solidFill>
                <a:latin typeface="Arial" charset="0"/>
              </a:rPr>
              <a:t>The Effect of Catalysis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A catalyst lowers the activation energy barrier for the reaction.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Therefore, a catalyst will decrease the time taken to reach equilibrium.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A catalyst does not effect the composition of the equilibrium mixture.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</p:txBody>
      </p:sp>
      <p:sp>
        <p:nvSpPr>
          <p:cNvPr id="909318" name="Rectangle 6"/>
          <p:cNvSpPr>
            <a:spLocks noChangeArrowheads="1"/>
          </p:cNvSpPr>
          <p:nvPr/>
        </p:nvSpPr>
        <p:spPr bwMode="auto">
          <a:xfrm>
            <a:off x="2362200" y="152400"/>
            <a:ext cx="6477000" cy="1143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 Ch</a:t>
            </a:r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âtelier</a:t>
            </a:r>
            <a:r>
              <a:rPr lang="ja-JP" alt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imes New Roman" charset="0"/>
              </a:rPr>
              <a:t>’</a:t>
            </a:r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s Principle</a:t>
            </a:r>
            <a:endParaRPr lang="en-US" sz="4400" b="1">
              <a:solidFill>
                <a:srgbClr val="FF9B0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9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09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0"/>
            <a:ext cx="8701087" cy="65532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n-US" sz="3600" b="1"/>
              <a:t>SO</a:t>
            </a:r>
            <a:r>
              <a:rPr lang="en-US" sz="3600" b="1" baseline="-25000"/>
              <a:t>3</a:t>
            </a:r>
            <a:r>
              <a:rPr lang="en-US" sz="3600" b="1"/>
              <a:t> (g)     	SO</a:t>
            </a:r>
            <a:r>
              <a:rPr lang="en-US" sz="3600" b="1" baseline="-25000"/>
              <a:t>2</a:t>
            </a:r>
            <a:r>
              <a:rPr lang="en-US" sz="3600" b="1"/>
              <a:t> (g) + </a:t>
            </a:r>
            <a:r>
              <a:rPr lang="en-US" sz="3600" b="1" baseline="30000"/>
              <a:t>1</a:t>
            </a:r>
            <a:r>
              <a:rPr lang="en-US" sz="3600" b="1"/>
              <a:t>/</a:t>
            </a:r>
            <a:r>
              <a:rPr lang="en-US" sz="3600" b="1" baseline="-25000"/>
              <a:t>2</a:t>
            </a:r>
            <a:r>
              <a:rPr lang="en-US" sz="3600" b="1"/>
              <a:t> O</a:t>
            </a:r>
            <a:r>
              <a:rPr lang="en-US" sz="3600" b="1" baseline="-25000"/>
              <a:t>2</a:t>
            </a:r>
            <a:r>
              <a:rPr lang="en-US" sz="3600" b="1"/>
              <a:t> (g)</a:t>
            </a:r>
          </a:p>
          <a:p>
            <a:pPr marL="533400" indent="-533400"/>
            <a:r>
              <a:rPr lang="en-US" sz="3400"/>
              <a:t>ΔH = +98.9 kJ</a:t>
            </a:r>
          </a:p>
          <a:p>
            <a:pPr marL="533400" indent="-533400"/>
            <a:r>
              <a:rPr lang="en-US" sz="3400"/>
              <a:t>Determine the effect of each of the following on the equilibrium (direction of shift)</a:t>
            </a:r>
          </a:p>
          <a:p>
            <a:pPr marL="914400" lvl="1" indent="-457200"/>
            <a:r>
              <a:rPr lang="en-US" sz="3000"/>
              <a:t>What happens to the concentration of SO</a:t>
            </a:r>
            <a:r>
              <a:rPr lang="en-US" sz="3000" baseline="-25000"/>
              <a:t>3</a:t>
            </a:r>
            <a:r>
              <a:rPr lang="en-US" sz="3000"/>
              <a:t> after each of the changes?</a:t>
            </a:r>
          </a:p>
          <a:p>
            <a:pPr marL="533400" indent="-533400">
              <a:buFontTx/>
              <a:buNone/>
            </a:pPr>
            <a:r>
              <a:rPr lang="en-US">
                <a:solidFill>
                  <a:srgbClr val="000099"/>
                </a:solidFill>
              </a:rPr>
              <a:t>A) Addition of pure oxygen gas.</a:t>
            </a:r>
          </a:p>
          <a:p>
            <a:pPr marL="533400" indent="-533400">
              <a:buFontTx/>
              <a:buNone/>
            </a:pPr>
            <a:r>
              <a:rPr lang="en-US">
                <a:solidFill>
                  <a:srgbClr val="000099"/>
                </a:solidFill>
              </a:rPr>
              <a:t>B)  Compression at Constant Temperature</a:t>
            </a:r>
          </a:p>
          <a:p>
            <a:pPr marL="533400" indent="-533400">
              <a:buFontTx/>
              <a:buNone/>
            </a:pPr>
            <a:r>
              <a:rPr lang="en-US">
                <a:solidFill>
                  <a:srgbClr val="000099"/>
                </a:solidFill>
              </a:rPr>
              <a:t>C)  Addition of Argon gas</a:t>
            </a:r>
          </a:p>
          <a:p>
            <a:pPr marL="533400" indent="-533400">
              <a:buFontTx/>
              <a:buNone/>
            </a:pPr>
            <a:r>
              <a:rPr lang="en-US">
                <a:solidFill>
                  <a:srgbClr val="000099"/>
                </a:solidFill>
              </a:rPr>
              <a:t>D)  Decrease temperature</a:t>
            </a:r>
          </a:p>
          <a:p>
            <a:pPr marL="533400" indent="-533400">
              <a:buFontTx/>
              <a:buAutoNum type="alphaUcParenR" startAt="5"/>
            </a:pPr>
            <a:r>
              <a:rPr lang="en-US">
                <a:solidFill>
                  <a:srgbClr val="000099"/>
                </a:solidFill>
              </a:rPr>
              <a:t>Remove sulfur dioxide gas</a:t>
            </a:r>
          </a:p>
          <a:p>
            <a:pPr marL="533400" indent="-533400">
              <a:buFontTx/>
              <a:buAutoNum type="alphaUcParenR" startAt="5"/>
            </a:pPr>
            <a:r>
              <a:rPr lang="en-US">
                <a:solidFill>
                  <a:srgbClr val="000099"/>
                </a:solidFill>
              </a:rPr>
              <a:t>Addition of a catalyst</a:t>
            </a:r>
          </a:p>
        </p:txBody>
      </p:sp>
      <p:graphicFrame>
        <p:nvGraphicFramePr>
          <p:cNvPr id="944132" name="Object 4"/>
          <p:cNvGraphicFramePr>
            <a:graphicFrameLocks noChangeAspect="1"/>
          </p:cNvGraphicFramePr>
          <p:nvPr/>
        </p:nvGraphicFramePr>
        <p:xfrm>
          <a:off x="2971800" y="228600"/>
          <a:ext cx="10668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133" name="CS ChemDraw Drawing" r:id="rId4" imgW="487440" imgH="167400" progId="ChemDraw.Document.4.5">
                  <p:embed/>
                </p:oleObj>
              </mc:Choice>
              <mc:Fallback>
                <p:oleObj name="CS ChemDraw Drawing" r:id="rId4" imgW="487440" imgH="167400" progId="ChemDraw.Document.4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8600"/>
                        <a:ext cx="10668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20" name="Rectangle 4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</p:txBody>
      </p:sp>
      <p:sp>
        <p:nvSpPr>
          <p:cNvPr id="879621" name="Rectangle 5"/>
          <p:cNvSpPr>
            <a:spLocks noChangeArrowheads="1"/>
          </p:cNvSpPr>
          <p:nvPr/>
        </p:nvSpPr>
        <p:spPr bwMode="auto">
          <a:xfrm>
            <a:off x="1981200" y="228600"/>
            <a:ext cx="7010400" cy="8382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Equilibrium Constant</a:t>
            </a:r>
          </a:p>
        </p:txBody>
      </p:sp>
      <p:sp>
        <p:nvSpPr>
          <p:cNvPr id="879623" name="Rectangle 7"/>
          <p:cNvSpPr>
            <a:spLocks noChangeArrowheads="1"/>
          </p:cNvSpPr>
          <p:nvPr/>
        </p:nvSpPr>
        <p:spPr bwMode="auto">
          <a:xfrm>
            <a:off x="152400" y="15240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For a general reaction in the gas phase</a:t>
            </a:r>
          </a:p>
          <a:p>
            <a:pPr marL="342900" indent="-342900" algn="ctr">
              <a:spcBef>
                <a:spcPct val="20000"/>
              </a:spcBef>
            </a:pPr>
            <a:endParaRPr lang="en-US" sz="2800">
              <a:solidFill>
                <a:srgbClr val="003399"/>
              </a:solidFill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800">
                <a:solidFill>
                  <a:srgbClr val="003399"/>
                </a:solidFill>
              </a:rPr>
              <a:t>	the equilibrium constant expression is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800">
                <a:solidFill>
                  <a:srgbClr val="003399"/>
                </a:solidFill>
              </a:rPr>
              <a:t>	where </a:t>
            </a:r>
            <a:r>
              <a:rPr lang="en-US" sz="2800" i="1">
                <a:solidFill>
                  <a:srgbClr val="003399"/>
                </a:solidFill>
              </a:rPr>
              <a:t>K</a:t>
            </a:r>
            <a:r>
              <a:rPr lang="en-US" sz="2800" i="1" baseline="-25000">
                <a:solidFill>
                  <a:srgbClr val="003399"/>
                </a:solidFill>
              </a:rPr>
              <a:t>eq</a:t>
            </a:r>
            <a:r>
              <a:rPr lang="en-US" sz="2800">
                <a:solidFill>
                  <a:srgbClr val="003399"/>
                </a:solidFill>
              </a:rPr>
              <a:t> is the equilibrium constant.</a:t>
            </a:r>
          </a:p>
          <a:p>
            <a:pPr marL="342900" indent="-342900" algn="just">
              <a:spcBef>
                <a:spcPct val="20000"/>
              </a:spcBef>
            </a:pPr>
            <a:endParaRPr lang="en-US" sz="2800">
              <a:solidFill>
                <a:srgbClr val="003399"/>
              </a:solidFill>
            </a:endParaRPr>
          </a:p>
        </p:txBody>
      </p:sp>
      <p:graphicFrame>
        <p:nvGraphicFramePr>
          <p:cNvPr id="879624" name="Object 8"/>
          <p:cNvGraphicFramePr>
            <a:graphicFrameLocks noChangeAspect="1"/>
          </p:cNvGraphicFramePr>
          <p:nvPr/>
        </p:nvGraphicFramePr>
        <p:xfrm>
          <a:off x="2667000" y="2133600"/>
          <a:ext cx="38671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626" name="Document" r:id="rId4" imgW="3876675" imgH="419100" progId="ChemWindow.Document">
                  <p:embed/>
                </p:oleObj>
              </mc:Choice>
              <mc:Fallback>
                <p:oleObj name="Document" r:id="rId4" imgW="3876675" imgH="419100" progId="ChemWindow.Document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33600"/>
                        <a:ext cx="38671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9625" name="Object 9"/>
          <p:cNvGraphicFramePr>
            <a:graphicFrameLocks noChangeAspect="1"/>
          </p:cNvGraphicFramePr>
          <p:nvPr/>
        </p:nvGraphicFramePr>
        <p:xfrm>
          <a:off x="3505200" y="3200400"/>
          <a:ext cx="19177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627" name="Equation" r:id="rId6" imgW="1918096" imgH="1270396" progId="Equation.3">
                  <p:embed/>
                </p:oleObj>
              </mc:Choice>
              <mc:Fallback>
                <p:oleObj name="Equation" r:id="rId6" imgW="1918096" imgH="127039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alphaModFix amt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200400"/>
                        <a:ext cx="1917700" cy="1270000"/>
                      </a:xfrm>
                      <a:prstGeom prst="rect">
                        <a:avLst/>
                      </a:prstGeom>
                      <a:solidFill>
                        <a:schemeClr val="hlink">
                          <a:alpha val="5000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79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003399"/>
                </a:solidFill>
                <a:latin typeface="Arial" charset="0"/>
              </a:rPr>
              <a:t>Calculating Equilibrium Concentrations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The same steps used to calculate equilibrium constants are used.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K is given.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Generally, we do not have a number for the change in concentration line.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Therefore, we need to assume that </a:t>
            </a:r>
            <a:r>
              <a:rPr lang="en-US" sz="2800" i="1">
                <a:solidFill>
                  <a:srgbClr val="003399"/>
                </a:solidFill>
              </a:rPr>
              <a:t>x</a:t>
            </a:r>
            <a:r>
              <a:rPr lang="en-US" sz="2800">
                <a:solidFill>
                  <a:srgbClr val="003399"/>
                </a:solidFill>
              </a:rPr>
              <a:t> mol/L of a species is produced (or used).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The equilibrium concentrations are given as algebraic expressions.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We solve for </a:t>
            </a:r>
            <a:r>
              <a:rPr lang="en-US" sz="2800" i="1">
                <a:solidFill>
                  <a:srgbClr val="003399"/>
                </a:solidFill>
              </a:rPr>
              <a:t>x</a:t>
            </a:r>
            <a:r>
              <a:rPr lang="en-US" sz="2800">
                <a:solidFill>
                  <a:srgbClr val="003399"/>
                </a:solidFill>
              </a:rPr>
              <a:t>, and plug it into the equilibrium concentration expressions.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8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48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48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48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2088" y="228600"/>
            <a:ext cx="8570912" cy="63246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/>
              <a:t>Example – H</a:t>
            </a:r>
            <a:r>
              <a:rPr lang="en-US" sz="3200" b="1" baseline="-25000"/>
              <a:t>2</a:t>
            </a:r>
            <a:r>
              <a:rPr lang="en-US" sz="3200" b="1"/>
              <a:t> (g) + FeO (s)	H</a:t>
            </a:r>
            <a:r>
              <a:rPr lang="en-US" sz="3200" b="1" baseline="-25000"/>
              <a:t>2</a:t>
            </a:r>
            <a:r>
              <a:rPr lang="en-US" sz="3200" b="1"/>
              <a:t>O (g) + Fe (s)	K</a:t>
            </a:r>
            <a:r>
              <a:rPr lang="en-US" sz="3200" b="1" baseline="-25000"/>
              <a:t>c</a:t>
            </a:r>
            <a:r>
              <a:rPr lang="en-US" sz="3200" b="1"/>
              <a:t> = 5.20</a:t>
            </a:r>
          </a:p>
          <a:p>
            <a:pPr>
              <a:buFontTx/>
              <a:buNone/>
            </a:pPr>
            <a:r>
              <a:rPr lang="en-US" sz="3200"/>
              <a:t>If the initial concentration of H</a:t>
            </a:r>
            <a:r>
              <a:rPr lang="en-US" sz="3200" baseline="-25000"/>
              <a:t>2</a:t>
            </a:r>
            <a:r>
              <a:rPr lang="en-US" sz="3200"/>
              <a:t> is 0.50 M and the inintial concentration of H</a:t>
            </a:r>
            <a:r>
              <a:rPr lang="en-US" sz="3200" baseline="-25000"/>
              <a:t>2</a:t>
            </a:r>
            <a:r>
              <a:rPr lang="en-US" sz="3200"/>
              <a:t>O is 6.50 M, what will the equilibrium concentrations be?</a:t>
            </a:r>
          </a:p>
          <a:p>
            <a:pPr>
              <a:buFontTx/>
              <a:buNone/>
            </a:pPr>
            <a:endParaRPr lang="en-US" sz="3200"/>
          </a:p>
          <a:p>
            <a:pPr>
              <a:buFontTx/>
              <a:buNone/>
            </a:pPr>
            <a:endParaRPr lang="en-US" sz="3200"/>
          </a:p>
          <a:p>
            <a:pPr>
              <a:buFontTx/>
              <a:buNone/>
            </a:pPr>
            <a:endParaRPr lang="en-US" sz="3200"/>
          </a:p>
          <a:p>
            <a:pPr>
              <a:buFontTx/>
              <a:buNone/>
            </a:pPr>
            <a:r>
              <a:rPr lang="en-US" sz="3200"/>
              <a:t>If the initial concentration of H</a:t>
            </a:r>
            <a:r>
              <a:rPr lang="en-US" sz="3200" baseline="-25000"/>
              <a:t>2</a:t>
            </a:r>
            <a:r>
              <a:rPr lang="en-US" sz="3200"/>
              <a:t> is 1.00 M (no H</a:t>
            </a:r>
            <a:r>
              <a:rPr lang="en-US" sz="3200" baseline="-25000"/>
              <a:t>2</a:t>
            </a:r>
            <a:r>
              <a:rPr lang="en-US" sz="3200"/>
              <a:t>O present), what will the equilibrium concentrations be?</a:t>
            </a:r>
          </a:p>
        </p:txBody>
      </p:sp>
      <p:graphicFrame>
        <p:nvGraphicFramePr>
          <p:cNvPr id="950275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4953000" y="457200"/>
          <a:ext cx="804863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276" name="CS ChemDraw Drawing" r:id="rId4" imgW="652680" imgH="200520" progId="ChemDraw.Document.4.5">
                  <p:embed/>
                </p:oleObj>
              </mc:Choice>
              <mc:Fallback>
                <p:oleObj name="CS ChemDraw Drawing" r:id="rId4" imgW="652680" imgH="200520" progId="ChemDraw.Document.4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57200"/>
                        <a:ext cx="804863" cy="24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ChangeArrowheads="1"/>
          </p:cNvSpPr>
          <p:nvPr/>
        </p:nvSpPr>
        <p:spPr bwMode="auto">
          <a:xfrm>
            <a:off x="152400" y="14478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endParaRPr lang="en-US" sz="2800" b="1">
              <a:solidFill>
                <a:srgbClr val="003399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Acids: taste sour and cause dyes to change color.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Bases: taste bitter and feel soapy.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Arrhenius: acids increase [H</a:t>
            </a:r>
            <a:r>
              <a:rPr lang="en-US" sz="2800" baseline="30000">
                <a:solidFill>
                  <a:srgbClr val="003399"/>
                </a:solidFill>
              </a:rPr>
              <a:t>+</a:t>
            </a:r>
            <a:r>
              <a:rPr lang="en-US" sz="2800">
                <a:solidFill>
                  <a:srgbClr val="003399"/>
                </a:solidFill>
              </a:rPr>
              <a:t>], bases increase [OH</a:t>
            </a:r>
            <a:r>
              <a:rPr lang="en-US" sz="2800" baseline="30000">
                <a:solidFill>
                  <a:srgbClr val="003399"/>
                </a:solidFill>
              </a:rPr>
              <a:t>-</a:t>
            </a:r>
            <a:r>
              <a:rPr lang="en-US" sz="2800">
                <a:solidFill>
                  <a:srgbClr val="003399"/>
                </a:solidFill>
              </a:rPr>
              <a:t>] in solution.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Arrhenius: acid + base </a:t>
            </a:r>
            <a:r>
              <a:rPr lang="en-US" sz="2800">
                <a:solidFill>
                  <a:srgbClr val="003399"/>
                </a:solidFill>
                <a:sym typeface="Symbol" charset="0"/>
              </a:rPr>
              <a:t></a:t>
            </a:r>
            <a:r>
              <a:rPr lang="en-US" sz="2800">
                <a:solidFill>
                  <a:srgbClr val="003399"/>
                </a:solidFill>
              </a:rPr>
              <a:t> salt + water.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Problem: the definition confines us to aqueous solution.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</p:txBody>
      </p:sp>
      <p:sp>
        <p:nvSpPr>
          <p:cNvPr id="1029123" name="Rectangle 3"/>
          <p:cNvSpPr>
            <a:spLocks noChangeArrowheads="1"/>
          </p:cNvSpPr>
          <p:nvPr/>
        </p:nvSpPr>
        <p:spPr bwMode="auto">
          <a:xfrm>
            <a:off x="2133600" y="152400"/>
            <a:ext cx="6781800" cy="12954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Acids and Bases: A Brief Review</a:t>
            </a:r>
          </a:p>
        </p:txBody>
      </p:sp>
      <p:pic>
        <p:nvPicPr>
          <p:cNvPr id="1029124" name="Picture 4" descr="tIntroductiontoAqueousAcids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5105400"/>
            <a:ext cx="1562100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125" name="Picture 5" descr="tIntroductiontoAqueousBases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105400"/>
            <a:ext cx="1562100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9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9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9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9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ChangeArrowheads="1"/>
          </p:cNvSpPr>
          <p:nvPr/>
        </p:nvSpPr>
        <p:spPr bwMode="auto">
          <a:xfrm>
            <a:off x="152400" y="14478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003399"/>
                </a:solidFill>
                <a:latin typeface="Arial" charset="0"/>
              </a:rPr>
              <a:t>The H</a:t>
            </a:r>
            <a:r>
              <a:rPr lang="en-US" sz="2800" b="1" baseline="30000">
                <a:solidFill>
                  <a:srgbClr val="003399"/>
                </a:solidFill>
                <a:latin typeface="Arial" charset="0"/>
              </a:rPr>
              <a:t>+</a:t>
            </a:r>
            <a:r>
              <a:rPr lang="en-US" sz="2800" b="1">
                <a:solidFill>
                  <a:srgbClr val="003399"/>
                </a:solidFill>
                <a:latin typeface="Arial" charset="0"/>
              </a:rPr>
              <a:t> Ion in Water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The H</a:t>
            </a:r>
            <a:r>
              <a:rPr lang="en-US" sz="2800" baseline="30000">
                <a:solidFill>
                  <a:srgbClr val="003399"/>
                </a:solidFill>
              </a:rPr>
              <a:t>+</a:t>
            </a:r>
            <a:r>
              <a:rPr lang="en-US" sz="2800">
                <a:solidFill>
                  <a:srgbClr val="003399"/>
                </a:solidFill>
              </a:rPr>
              <a:t>(</a:t>
            </a:r>
            <a:r>
              <a:rPr lang="en-US" sz="2800" i="1">
                <a:solidFill>
                  <a:srgbClr val="003399"/>
                </a:solidFill>
              </a:rPr>
              <a:t>aq</a:t>
            </a:r>
            <a:r>
              <a:rPr lang="en-US" sz="2800">
                <a:solidFill>
                  <a:srgbClr val="003399"/>
                </a:solidFill>
              </a:rPr>
              <a:t>) ion is simply a proton with no electrons.     (H has one proton, one electron, and no neutrons.)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In water, the H</a:t>
            </a:r>
            <a:r>
              <a:rPr lang="en-US" sz="2800" baseline="30000">
                <a:solidFill>
                  <a:srgbClr val="003399"/>
                </a:solidFill>
              </a:rPr>
              <a:t>+</a:t>
            </a:r>
            <a:r>
              <a:rPr lang="en-US" sz="2800">
                <a:solidFill>
                  <a:srgbClr val="003399"/>
                </a:solidFill>
              </a:rPr>
              <a:t>(</a:t>
            </a:r>
            <a:r>
              <a:rPr lang="en-US" sz="2800" i="1">
                <a:solidFill>
                  <a:srgbClr val="003399"/>
                </a:solidFill>
              </a:rPr>
              <a:t>aq</a:t>
            </a:r>
            <a:r>
              <a:rPr lang="en-US" sz="2800">
                <a:solidFill>
                  <a:srgbClr val="003399"/>
                </a:solidFill>
              </a:rPr>
              <a:t>) joins a water molecule to become H</a:t>
            </a:r>
            <a:r>
              <a:rPr lang="en-US" sz="2800" baseline="-25000">
                <a:solidFill>
                  <a:srgbClr val="003399"/>
                </a:solidFill>
              </a:rPr>
              <a:t>3</a:t>
            </a:r>
            <a:r>
              <a:rPr lang="en-US" sz="2800">
                <a:solidFill>
                  <a:srgbClr val="003399"/>
                </a:solidFill>
              </a:rPr>
              <a:t>O</a:t>
            </a:r>
            <a:r>
              <a:rPr lang="en-US" sz="2800" baseline="30000">
                <a:solidFill>
                  <a:srgbClr val="003399"/>
                </a:solidFill>
              </a:rPr>
              <a:t>+</a:t>
            </a:r>
            <a:r>
              <a:rPr lang="en-US" sz="2800">
                <a:solidFill>
                  <a:srgbClr val="003399"/>
                </a:solidFill>
              </a:rPr>
              <a:t>(</a:t>
            </a:r>
            <a:r>
              <a:rPr lang="en-US" sz="2800" i="1">
                <a:solidFill>
                  <a:srgbClr val="003399"/>
                </a:solidFill>
              </a:rPr>
              <a:t>aq</a:t>
            </a:r>
            <a:r>
              <a:rPr lang="en-US" sz="2800">
                <a:solidFill>
                  <a:srgbClr val="003399"/>
                </a:solidFill>
              </a:rPr>
              <a:t>). 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Generally we use H</a:t>
            </a:r>
            <a:r>
              <a:rPr lang="en-US" sz="2800" baseline="30000">
                <a:solidFill>
                  <a:srgbClr val="003399"/>
                </a:solidFill>
              </a:rPr>
              <a:t>+</a:t>
            </a:r>
            <a:r>
              <a:rPr lang="en-US" sz="2800">
                <a:solidFill>
                  <a:srgbClr val="003399"/>
                </a:solidFill>
              </a:rPr>
              <a:t>(</a:t>
            </a:r>
            <a:r>
              <a:rPr lang="en-US" sz="2800" i="1">
                <a:solidFill>
                  <a:srgbClr val="003399"/>
                </a:solidFill>
              </a:rPr>
              <a:t>aq</a:t>
            </a:r>
            <a:r>
              <a:rPr lang="en-US" sz="2800">
                <a:solidFill>
                  <a:srgbClr val="003399"/>
                </a:solidFill>
              </a:rPr>
              <a:t>) and H</a:t>
            </a:r>
            <a:r>
              <a:rPr lang="en-US" sz="2800" baseline="-25000">
                <a:solidFill>
                  <a:srgbClr val="003399"/>
                </a:solidFill>
              </a:rPr>
              <a:t>3</a:t>
            </a:r>
            <a:r>
              <a:rPr lang="en-US" sz="2800">
                <a:solidFill>
                  <a:srgbClr val="003399"/>
                </a:solidFill>
              </a:rPr>
              <a:t>O</a:t>
            </a:r>
            <a:r>
              <a:rPr lang="en-US" sz="2800" baseline="30000">
                <a:solidFill>
                  <a:srgbClr val="003399"/>
                </a:solidFill>
              </a:rPr>
              <a:t>+</a:t>
            </a:r>
            <a:r>
              <a:rPr lang="en-US" sz="2800">
                <a:solidFill>
                  <a:srgbClr val="003399"/>
                </a:solidFill>
              </a:rPr>
              <a:t>(</a:t>
            </a:r>
            <a:r>
              <a:rPr lang="en-US" sz="2800" i="1">
                <a:solidFill>
                  <a:srgbClr val="003399"/>
                </a:solidFill>
              </a:rPr>
              <a:t>aq</a:t>
            </a:r>
            <a:r>
              <a:rPr lang="en-US" sz="2800">
                <a:solidFill>
                  <a:srgbClr val="003399"/>
                </a:solidFill>
              </a:rPr>
              <a:t>) interchangeably.</a:t>
            </a:r>
          </a:p>
        </p:txBody>
      </p:sp>
      <p:sp>
        <p:nvSpPr>
          <p:cNvPr id="1031171" name="Rectangle 3"/>
          <p:cNvSpPr>
            <a:spLocks noChangeArrowheads="1"/>
          </p:cNvSpPr>
          <p:nvPr/>
        </p:nvSpPr>
        <p:spPr bwMode="auto">
          <a:xfrm>
            <a:off x="2133600" y="152400"/>
            <a:ext cx="6781800" cy="12954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</a:t>
            </a:r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ønsted-Lowry Acids and </a:t>
            </a:r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Bases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1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1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ChangeArrowheads="1"/>
          </p:cNvSpPr>
          <p:nvPr/>
        </p:nvSpPr>
        <p:spPr bwMode="auto">
          <a:xfrm>
            <a:off x="152400" y="304800"/>
            <a:ext cx="8763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003399"/>
                </a:solidFill>
                <a:latin typeface="Arial" charset="0"/>
              </a:rPr>
              <a:t>Proton Transfer Reactions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Focus on the H</a:t>
            </a:r>
            <a:r>
              <a:rPr lang="en-US" sz="2800" baseline="30000">
                <a:solidFill>
                  <a:srgbClr val="003399"/>
                </a:solidFill>
              </a:rPr>
              <a:t>+</a:t>
            </a:r>
            <a:r>
              <a:rPr lang="en-US" sz="2800">
                <a:solidFill>
                  <a:srgbClr val="003399"/>
                </a:solidFill>
              </a:rPr>
              <a:t>(</a:t>
            </a:r>
            <a:r>
              <a:rPr lang="en-US" sz="2800" i="1">
                <a:solidFill>
                  <a:srgbClr val="003399"/>
                </a:solidFill>
              </a:rPr>
              <a:t>aq</a:t>
            </a:r>
            <a:r>
              <a:rPr lang="en-US" sz="2800">
                <a:solidFill>
                  <a:srgbClr val="003399"/>
                </a:solidFill>
              </a:rPr>
              <a:t>).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Brønsted-Lowry: acid donates H</a:t>
            </a:r>
            <a:r>
              <a:rPr lang="en-US" sz="2800" baseline="30000">
                <a:solidFill>
                  <a:srgbClr val="003399"/>
                </a:solidFill>
              </a:rPr>
              <a:t>+</a:t>
            </a:r>
            <a:r>
              <a:rPr lang="en-US" sz="2800">
                <a:solidFill>
                  <a:srgbClr val="003399"/>
                </a:solidFill>
              </a:rPr>
              <a:t> and base accepts H</a:t>
            </a:r>
            <a:r>
              <a:rPr lang="en-US" sz="2800" baseline="30000">
                <a:solidFill>
                  <a:srgbClr val="003399"/>
                </a:solidFill>
              </a:rPr>
              <a:t>+</a:t>
            </a:r>
            <a:r>
              <a:rPr lang="en-US" sz="2800">
                <a:solidFill>
                  <a:srgbClr val="003399"/>
                </a:solidFill>
              </a:rPr>
              <a:t>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Brønsted-Lowry base does not need to contain OH</a:t>
            </a:r>
            <a:r>
              <a:rPr lang="en-US" sz="2800" baseline="30000">
                <a:solidFill>
                  <a:srgbClr val="003399"/>
                </a:solidFill>
              </a:rPr>
              <a:t>-</a:t>
            </a:r>
            <a:r>
              <a:rPr lang="en-US" sz="2800">
                <a:solidFill>
                  <a:srgbClr val="003399"/>
                </a:solidFill>
              </a:rPr>
              <a:t>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Consider HCl(</a:t>
            </a:r>
            <a:r>
              <a:rPr lang="en-US" sz="2800" i="1">
                <a:solidFill>
                  <a:srgbClr val="003399"/>
                </a:solidFill>
              </a:rPr>
              <a:t>aq</a:t>
            </a:r>
            <a:r>
              <a:rPr lang="en-US" sz="2800">
                <a:solidFill>
                  <a:srgbClr val="003399"/>
                </a:solidFill>
              </a:rPr>
              <a:t>) + H</a:t>
            </a:r>
            <a:r>
              <a:rPr lang="en-US" sz="2800" baseline="-25000">
                <a:solidFill>
                  <a:srgbClr val="003399"/>
                </a:solidFill>
              </a:rPr>
              <a:t>2</a:t>
            </a:r>
            <a:r>
              <a:rPr lang="en-US" sz="2800">
                <a:solidFill>
                  <a:srgbClr val="003399"/>
                </a:solidFill>
              </a:rPr>
              <a:t>O(</a:t>
            </a:r>
            <a:r>
              <a:rPr lang="en-US" sz="2800" i="1">
                <a:solidFill>
                  <a:srgbClr val="003399"/>
                </a:solidFill>
              </a:rPr>
              <a:t>l</a:t>
            </a:r>
            <a:r>
              <a:rPr lang="en-US" sz="2800">
                <a:solidFill>
                  <a:srgbClr val="003399"/>
                </a:solidFill>
              </a:rPr>
              <a:t>) </a:t>
            </a:r>
            <a:r>
              <a:rPr lang="en-US" sz="2800">
                <a:solidFill>
                  <a:srgbClr val="003399"/>
                </a:solidFill>
                <a:sym typeface="Symbol" charset="0"/>
              </a:rPr>
              <a:t></a:t>
            </a:r>
            <a:r>
              <a:rPr lang="en-US" sz="2800">
                <a:solidFill>
                  <a:srgbClr val="003399"/>
                </a:solidFill>
              </a:rPr>
              <a:t> H</a:t>
            </a:r>
            <a:r>
              <a:rPr lang="en-US" sz="2800" baseline="-25000">
                <a:solidFill>
                  <a:srgbClr val="003399"/>
                </a:solidFill>
              </a:rPr>
              <a:t>3</a:t>
            </a:r>
            <a:r>
              <a:rPr lang="en-US" sz="2800">
                <a:solidFill>
                  <a:srgbClr val="003399"/>
                </a:solidFill>
              </a:rPr>
              <a:t>O</a:t>
            </a:r>
            <a:r>
              <a:rPr lang="en-US" sz="2800" baseline="30000">
                <a:solidFill>
                  <a:srgbClr val="003399"/>
                </a:solidFill>
              </a:rPr>
              <a:t>+</a:t>
            </a:r>
            <a:r>
              <a:rPr lang="en-US" sz="2800">
                <a:solidFill>
                  <a:srgbClr val="003399"/>
                </a:solidFill>
              </a:rPr>
              <a:t>(</a:t>
            </a:r>
            <a:r>
              <a:rPr lang="en-US" sz="2800" i="1">
                <a:solidFill>
                  <a:srgbClr val="003399"/>
                </a:solidFill>
              </a:rPr>
              <a:t>aq</a:t>
            </a:r>
            <a:r>
              <a:rPr lang="en-US" sz="2800">
                <a:solidFill>
                  <a:srgbClr val="003399"/>
                </a:solidFill>
              </a:rPr>
              <a:t>) + Cl</a:t>
            </a:r>
            <a:r>
              <a:rPr lang="en-US" sz="2800" baseline="30000">
                <a:solidFill>
                  <a:srgbClr val="003399"/>
                </a:solidFill>
              </a:rPr>
              <a:t>-</a:t>
            </a:r>
            <a:r>
              <a:rPr lang="en-US" sz="2800">
                <a:solidFill>
                  <a:srgbClr val="003399"/>
                </a:solidFill>
              </a:rPr>
              <a:t>(</a:t>
            </a:r>
            <a:r>
              <a:rPr lang="en-US" sz="2800" i="1">
                <a:solidFill>
                  <a:srgbClr val="003399"/>
                </a:solidFill>
              </a:rPr>
              <a:t>aq</a:t>
            </a:r>
            <a:r>
              <a:rPr lang="en-US" sz="2800">
                <a:solidFill>
                  <a:srgbClr val="003399"/>
                </a:solidFill>
              </a:rPr>
              <a:t>):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003399"/>
                </a:solidFill>
              </a:rPr>
              <a:t>HCl donates a proton to water.  Therefore, HCl is an acid.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003399"/>
                </a:solidFill>
              </a:rPr>
              <a:t>H</a:t>
            </a:r>
            <a:r>
              <a:rPr lang="en-US" baseline="-25000">
                <a:solidFill>
                  <a:srgbClr val="003399"/>
                </a:solidFill>
              </a:rPr>
              <a:t>2</a:t>
            </a:r>
            <a:r>
              <a:rPr lang="en-US">
                <a:solidFill>
                  <a:srgbClr val="003399"/>
                </a:solidFill>
              </a:rPr>
              <a:t>O accepts a proton from HCl.  Therefore, H</a:t>
            </a:r>
            <a:r>
              <a:rPr lang="en-US" baseline="-25000">
                <a:solidFill>
                  <a:srgbClr val="003399"/>
                </a:solidFill>
              </a:rPr>
              <a:t>2</a:t>
            </a:r>
            <a:r>
              <a:rPr lang="en-US">
                <a:solidFill>
                  <a:srgbClr val="003399"/>
                </a:solidFill>
              </a:rPr>
              <a:t>O is a base.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Water can behave as either an acid or a base.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FF0000"/>
                </a:solidFill>
              </a:rPr>
              <a:t>Amphoteric</a:t>
            </a:r>
            <a:r>
              <a:rPr lang="en-US" sz="2800">
                <a:solidFill>
                  <a:srgbClr val="003399"/>
                </a:solidFill>
              </a:rPr>
              <a:t> substances can behave as acids and bases.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3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3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3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33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3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3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266" name="Picture 2" descr="FG16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2388"/>
            <a:ext cx="7848600" cy="676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6" name="Rectangle 6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</p:txBody>
      </p:sp>
      <p:sp>
        <p:nvSpPr>
          <p:cNvPr id="880647" name="Rectangle 7"/>
          <p:cNvSpPr>
            <a:spLocks noChangeArrowheads="1"/>
          </p:cNvSpPr>
          <p:nvPr/>
        </p:nvSpPr>
        <p:spPr bwMode="auto">
          <a:xfrm>
            <a:off x="1981200" y="228600"/>
            <a:ext cx="7010400" cy="8382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>
                <a:solidFill>
                  <a:srgbClr val="FF9B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Equilibrium Constant</a:t>
            </a:r>
          </a:p>
        </p:txBody>
      </p:sp>
      <p:sp>
        <p:nvSpPr>
          <p:cNvPr id="880648" name="Rectangle 8"/>
          <p:cNvSpPr>
            <a:spLocks noChangeArrowheads="1"/>
          </p:cNvSpPr>
          <p:nvPr/>
        </p:nvSpPr>
        <p:spPr bwMode="auto">
          <a:xfrm>
            <a:off x="152400" y="15240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endParaRPr lang="en-US" sz="2800" b="1">
              <a:solidFill>
                <a:srgbClr val="003399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For a general reaction </a:t>
            </a:r>
          </a:p>
          <a:p>
            <a:pPr marL="342900" indent="-342900" algn="ctr">
              <a:spcBef>
                <a:spcPct val="20000"/>
              </a:spcBef>
            </a:pPr>
            <a:endParaRPr lang="en-US" sz="2800">
              <a:solidFill>
                <a:srgbClr val="003399"/>
              </a:solidFill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800">
                <a:solidFill>
                  <a:srgbClr val="003399"/>
                </a:solidFill>
              </a:rPr>
              <a:t>	the equilibrium constant expression for everything in solution is 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sz="2800">
                <a:solidFill>
                  <a:srgbClr val="003399"/>
                </a:solidFill>
              </a:rPr>
              <a:t>	where </a:t>
            </a:r>
            <a:r>
              <a:rPr lang="en-US" sz="2800" i="1">
                <a:solidFill>
                  <a:srgbClr val="003399"/>
                </a:solidFill>
              </a:rPr>
              <a:t>K</a:t>
            </a:r>
            <a:r>
              <a:rPr lang="en-US" sz="2800" i="1" baseline="-25000">
                <a:solidFill>
                  <a:srgbClr val="003399"/>
                </a:solidFill>
              </a:rPr>
              <a:t>eq</a:t>
            </a:r>
            <a:r>
              <a:rPr lang="en-US" sz="2800">
                <a:solidFill>
                  <a:srgbClr val="003399"/>
                </a:solidFill>
              </a:rPr>
              <a:t> is the equilibrium constant.</a:t>
            </a:r>
          </a:p>
          <a:p>
            <a:pPr marL="342900" indent="-342900" algn="just">
              <a:spcBef>
                <a:spcPct val="20000"/>
              </a:spcBef>
            </a:pPr>
            <a:endParaRPr lang="en-US" sz="2800">
              <a:solidFill>
                <a:srgbClr val="003399"/>
              </a:solidFill>
            </a:endParaRPr>
          </a:p>
        </p:txBody>
      </p:sp>
      <p:graphicFrame>
        <p:nvGraphicFramePr>
          <p:cNvPr id="880649" name="Object 9"/>
          <p:cNvGraphicFramePr>
            <a:graphicFrameLocks noChangeAspect="1"/>
          </p:cNvGraphicFramePr>
          <p:nvPr/>
        </p:nvGraphicFramePr>
        <p:xfrm>
          <a:off x="2638425" y="2638425"/>
          <a:ext cx="38671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51" name="Document" r:id="rId4" imgW="3876675" imgH="419100" progId="ChemWindow.Document">
                  <p:embed/>
                </p:oleObj>
              </mc:Choice>
              <mc:Fallback>
                <p:oleObj name="Document" r:id="rId4" imgW="3876675" imgH="419100" progId="ChemWindow.Document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2638425"/>
                        <a:ext cx="38671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50" name="Object 10"/>
          <p:cNvGraphicFramePr>
            <a:graphicFrameLocks noChangeAspect="1"/>
          </p:cNvGraphicFramePr>
          <p:nvPr/>
        </p:nvGraphicFramePr>
        <p:xfrm>
          <a:off x="3409950" y="4064000"/>
          <a:ext cx="23241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52" name="Equation" r:id="rId6" imgW="2324496" imgH="1117997" progId="Equation.3">
                  <p:embed/>
                </p:oleObj>
              </mc:Choice>
              <mc:Fallback>
                <p:oleObj name="Equation" r:id="rId6" imgW="2324496" imgH="111799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alphaModFix amt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950" y="4064000"/>
                        <a:ext cx="2324100" cy="1117600"/>
                      </a:xfrm>
                      <a:prstGeom prst="rect">
                        <a:avLst/>
                      </a:prstGeom>
                      <a:solidFill>
                        <a:schemeClr val="hlink">
                          <a:alpha val="5000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806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304800"/>
            <a:ext cx="91440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>
                <a:solidFill>
                  <a:srgbClr val="000099"/>
                </a:solidFill>
              </a:rPr>
              <a:t>CH</a:t>
            </a:r>
            <a:r>
              <a:rPr lang="en-US" sz="4000" baseline="-25000">
                <a:solidFill>
                  <a:srgbClr val="000099"/>
                </a:solidFill>
              </a:rPr>
              <a:t>4</a:t>
            </a:r>
            <a:r>
              <a:rPr lang="en-US" sz="4000">
                <a:solidFill>
                  <a:srgbClr val="000099"/>
                </a:solidFill>
              </a:rPr>
              <a:t> (g) + 2 O</a:t>
            </a:r>
            <a:r>
              <a:rPr lang="en-US" sz="4000" baseline="-25000">
                <a:solidFill>
                  <a:srgbClr val="000099"/>
                </a:solidFill>
              </a:rPr>
              <a:t>2</a:t>
            </a:r>
            <a:r>
              <a:rPr lang="en-US" sz="4000">
                <a:solidFill>
                  <a:srgbClr val="000099"/>
                </a:solidFill>
              </a:rPr>
              <a:t> (g)      CO</a:t>
            </a:r>
            <a:r>
              <a:rPr lang="en-US" sz="4000" baseline="-25000">
                <a:solidFill>
                  <a:srgbClr val="000099"/>
                </a:solidFill>
              </a:rPr>
              <a:t>2</a:t>
            </a:r>
            <a:r>
              <a:rPr lang="en-US" sz="4000">
                <a:solidFill>
                  <a:srgbClr val="000099"/>
                </a:solidFill>
              </a:rPr>
              <a:t> (g) + 2 H</a:t>
            </a:r>
            <a:r>
              <a:rPr lang="en-US" sz="4000" baseline="-25000">
                <a:solidFill>
                  <a:srgbClr val="000099"/>
                </a:solidFill>
              </a:rPr>
              <a:t>2</a:t>
            </a:r>
            <a:r>
              <a:rPr lang="en-US" sz="4000">
                <a:solidFill>
                  <a:srgbClr val="000099"/>
                </a:solidFill>
              </a:rPr>
              <a:t>O (g)</a:t>
            </a:r>
            <a:endParaRPr lang="en-US" sz="4800">
              <a:solidFill>
                <a:srgbClr val="000099"/>
              </a:solidFill>
            </a:endParaRP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1600200"/>
            <a:ext cx="8701087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3400"/>
              <a:t>1.  Write an expression for K</a:t>
            </a:r>
            <a:r>
              <a:rPr lang="en-US" sz="3400" baseline="-25000"/>
              <a:t>eq</a:t>
            </a:r>
            <a:endParaRPr lang="en-US" sz="3400"/>
          </a:p>
          <a:p>
            <a:pPr>
              <a:buFontTx/>
              <a:buNone/>
            </a:pPr>
            <a:r>
              <a:rPr lang="en-US" sz="3400"/>
              <a:t>2.  Calculate K at a given temperature if [CH</a:t>
            </a:r>
            <a:r>
              <a:rPr lang="en-US" sz="3400" baseline="-25000"/>
              <a:t>4</a:t>
            </a:r>
            <a:r>
              <a:rPr lang="en-US" sz="3400"/>
              <a:t>] = 0.020 M, [O</a:t>
            </a:r>
            <a:r>
              <a:rPr lang="en-US" sz="3400" baseline="-25000"/>
              <a:t>2</a:t>
            </a:r>
            <a:r>
              <a:rPr lang="en-US" sz="3400"/>
              <a:t>] = 0.042 M, [CO</a:t>
            </a:r>
            <a:r>
              <a:rPr lang="en-US" sz="3400" baseline="-25000"/>
              <a:t>2</a:t>
            </a:r>
            <a:r>
              <a:rPr lang="en-US" sz="3400"/>
              <a:t>] = 0.012 M, and [H</a:t>
            </a:r>
            <a:r>
              <a:rPr lang="en-US" sz="3400" baseline="-25000"/>
              <a:t>2</a:t>
            </a:r>
            <a:r>
              <a:rPr lang="en-US" sz="3400"/>
              <a:t>O] = 0.030 M at equilibrium. (include units) </a:t>
            </a:r>
          </a:p>
        </p:txBody>
      </p:sp>
      <p:graphicFrame>
        <p:nvGraphicFramePr>
          <p:cNvPr id="926724" name="Object 4"/>
          <p:cNvGraphicFramePr>
            <a:graphicFrameLocks noChangeAspect="1"/>
          </p:cNvGraphicFramePr>
          <p:nvPr/>
        </p:nvGraphicFramePr>
        <p:xfrm>
          <a:off x="4038600" y="609600"/>
          <a:ext cx="685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25" name="CS ChemDraw Drawing" r:id="rId4" imgW="474840" imgH="167400" progId="ChemDraw.Document.4.5">
                  <p:embed/>
                </p:oleObj>
              </mc:Choice>
              <mc:Fallback>
                <p:oleObj name="CS ChemDraw Drawing" r:id="rId4" imgW="474840" imgH="167400" progId="ChemDraw.Document.4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609600"/>
                        <a:ext cx="6858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>
                <a:solidFill>
                  <a:srgbClr val="FF3300"/>
                </a:solidFill>
              </a:rPr>
              <a:t>K</a:t>
            </a:r>
            <a:r>
              <a:rPr lang="en-US" baseline="-25000">
                <a:solidFill>
                  <a:srgbClr val="FF3300"/>
                </a:solidFill>
              </a:rPr>
              <a:t>eq</a:t>
            </a:r>
            <a:r>
              <a:rPr lang="en-US">
                <a:solidFill>
                  <a:srgbClr val="FF3300"/>
                </a:solidFill>
              </a:rPr>
              <a:t> =  [CO</a:t>
            </a:r>
            <a:r>
              <a:rPr lang="en-US" baseline="-25000">
                <a:solidFill>
                  <a:srgbClr val="FF3300"/>
                </a:solidFill>
              </a:rPr>
              <a:t>2</a:t>
            </a:r>
            <a:r>
              <a:rPr lang="en-US">
                <a:solidFill>
                  <a:srgbClr val="FF3300"/>
                </a:solidFill>
              </a:rPr>
              <a:t>][H</a:t>
            </a:r>
            <a:r>
              <a:rPr lang="en-US" baseline="-25000">
                <a:solidFill>
                  <a:srgbClr val="FF3300"/>
                </a:solidFill>
              </a:rPr>
              <a:t>2</a:t>
            </a:r>
            <a:r>
              <a:rPr lang="en-US">
                <a:solidFill>
                  <a:srgbClr val="FF3300"/>
                </a:solidFill>
              </a:rPr>
              <a:t>O]</a:t>
            </a:r>
            <a:r>
              <a:rPr lang="en-US" baseline="30000">
                <a:solidFill>
                  <a:srgbClr val="FF3300"/>
                </a:solidFill>
              </a:rPr>
              <a:t>2</a:t>
            </a:r>
          </a:p>
          <a:p>
            <a:pPr marL="533400" indent="-533400">
              <a:buFontTx/>
              <a:buNone/>
            </a:pPr>
            <a:r>
              <a:rPr lang="en-US">
                <a:solidFill>
                  <a:srgbClr val="FF3300"/>
                </a:solidFill>
              </a:rPr>
              <a:t>                   [CH</a:t>
            </a:r>
            <a:r>
              <a:rPr lang="en-US" baseline="-25000">
                <a:solidFill>
                  <a:srgbClr val="FF3300"/>
                </a:solidFill>
              </a:rPr>
              <a:t>4</a:t>
            </a:r>
            <a:r>
              <a:rPr lang="en-US">
                <a:solidFill>
                  <a:srgbClr val="FF3300"/>
                </a:solidFill>
              </a:rPr>
              <a:t>][O</a:t>
            </a:r>
            <a:r>
              <a:rPr lang="en-US" baseline="-25000">
                <a:solidFill>
                  <a:srgbClr val="FF3300"/>
                </a:solidFill>
              </a:rPr>
              <a:t>2</a:t>
            </a:r>
            <a:r>
              <a:rPr lang="en-US">
                <a:solidFill>
                  <a:srgbClr val="FF3300"/>
                </a:solidFill>
              </a:rPr>
              <a:t>]</a:t>
            </a:r>
            <a:r>
              <a:rPr lang="en-US" baseline="30000">
                <a:solidFill>
                  <a:srgbClr val="FF3300"/>
                </a:solidFill>
              </a:rPr>
              <a:t>2</a:t>
            </a:r>
          </a:p>
          <a:p>
            <a:pPr marL="533400" indent="-533400">
              <a:buFontTx/>
              <a:buNone/>
            </a:pPr>
            <a:r>
              <a:rPr lang="en-US">
                <a:solidFill>
                  <a:srgbClr val="FF3300"/>
                </a:solidFill>
              </a:rPr>
              <a:t>2.</a:t>
            </a:r>
            <a:r>
              <a:rPr lang="en-US"/>
              <a:t>   </a:t>
            </a:r>
            <a:r>
              <a:rPr lang="en-US">
                <a:solidFill>
                  <a:srgbClr val="FF3300"/>
                </a:solidFill>
              </a:rPr>
              <a:t>.306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3" name="Rectangle 5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</p:txBody>
      </p:sp>
      <p:sp>
        <p:nvSpPr>
          <p:cNvPr id="882695" name="Rectangle 7"/>
          <p:cNvSpPr>
            <a:spLocks noChangeArrowheads="1"/>
          </p:cNvSpPr>
          <p:nvPr/>
        </p:nvSpPr>
        <p:spPr bwMode="auto">
          <a:xfrm>
            <a:off x="0" y="5334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003399"/>
                </a:solidFill>
                <a:latin typeface="Arial" charset="0"/>
              </a:rPr>
              <a:t>		The Magnitude of Equilibrium Constants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The equilibrium constant, </a:t>
            </a:r>
            <a:r>
              <a:rPr lang="en-US" sz="2800" i="1">
                <a:solidFill>
                  <a:srgbClr val="003399"/>
                </a:solidFill>
              </a:rPr>
              <a:t>K</a:t>
            </a:r>
            <a:r>
              <a:rPr lang="en-US" sz="2800">
                <a:solidFill>
                  <a:srgbClr val="003399"/>
                </a:solidFill>
              </a:rPr>
              <a:t>, is the ratio of products to reactants.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Therefore, the larger </a:t>
            </a:r>
            <a:r>
              <a:rPr lang="en-US" sz="2800" i="1">
                <a:solidFill>
                  <a:srgbClr val="003399"/>
                </a:solidFill>
              </a:rPr>
              <a:t>K</a:t>
            </a:r>
            <a:r>
              <a:rPr lang="en-US" sz="2800">
                <a:solidFill>
                  <a:srgbClr val="003399"/>
                </a:solidFill>
              </a:rPr>
              <a:t> the more products are present at equilibrium.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Conversely, the smaller </a:t>
            </a:r>
            <a:r>
              <a:rPr lang="en-US" sz="2800" i="1">
                <a:solidFill>
                  <a:srgbClr val="003399"/>
                </a:solidFill>
              </a:rPr>
              <a:t>K</a:t>
            </a:r>
            <a:r>
              <a:rPr lang="en-US" sz="2800">
                <a:solidFill>
                  <a:srgbClr val="003399"/>
                </a:solidFill>
              </a:rPr>
              <a:t> the more reactants are present at equilibrium.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If </a:t>
            </a:r>
            <a:r>
              <a:rPr lang="en-US" sz="2800" i="1">
                <a:solidFill>
                  <a:srgbClr val="003399"/>
                </a:solidFill>
              </a:rPr>
              <a:t>K</a:t>
            </a:r>
            <a:r>
              <a:rPr lang="en-US" sz="2800">
                <a:solidFill>
                  <a:srgbClr val="003399"/>
                </a:solidFill>
              </a:rPr>
              <a:t> &gt;&gt; 1, then products dominate at equilibrium and equilibrium lies to the right.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2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82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826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7" name="Rectangle 5"/>
          <p:cNvSpPr>
            <a:spLocks noChangeArrowheads="1"/>
          </p:cNvSpPr>
          <p:nvPr/>
        </p:nvSpPr>
        <p:spPr bwMode="auto">
          <a:xfrm>
            <a:off x="152400" y="838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3399"/>
              </a:solidFill>
            </a:endParaRPr>
          </a:p>
        </p:txBody>
      </p:sp>
      <p:sp>
        <p:nvSpPr>
          <p:cNvPr id="883719" name="Rectangle 7"/>
          <p:cNvSpPr>
            <a:spLocks noChangeArrowheads="1"/>
          </p:cNvSpPr>
          <p:nvPr/>
        </p:nvSpPr>
        <p:spPr bwMode="auto">
          <a:xfrm>
            <a:off x="0" y="6858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3399"/>
                </a:solidFill>
              </a:rPr>
              <a:t>If </a:t>
            </a:r>
            <a:r>
              <a:rPr lang="en-US" sz="2800" i="1">
                <a:solidFill>
                  <a:srgbClr val="003399"/>
                </a:solidFill>
              </a:rPr>
              <a:t>K</a:t>
            </a:r>
            <a:r>
              <a:rPr lang="en-US" sz="2800">
                <a:solidFill>
                  <a:srgbClr val="003399"/>
                </a:solidFill>
              </a:rPr>
              <a:t> &lt;&lt; 1, then reactants dominate at equilibrium and the equilibrium lies to the left.</a:t>
            </a:r>
          </a:p>
        </p:txBody>
      </p:sp>
      <p:pic>
        <p:nvPicPr>
          <p:cNvPr id="883720" name="Picture 8" descr="Fg15_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144000" cy="287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2088" y="228600"/>
            <a:ext cx="8723312" cy="63246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/>
              <a:t>Example –  H</a:t>
            </a:r>
            <a:r>
              <a:rPr lang="en-US" sz="3200" b="1" baseline="-25000"/>
              <a:t>2</a:t>
            </a:r>
            <a:r>
              <a:rPr lang="en-US" sz="3200" b="1"/>
              <a:t> (g) + I</a:t>
            </a:r>
            <a:r>
              <a:rPr lang="en-US" sz="3200" b="1" baseline="-25000"/>
              <a:t>2</a:t>
            </a:r>
            <a:r>
              <a:rPr lang="en-US" sz="3200" b="1"/>
              <a:t> (g)		2 HI (g)</a:t>
            </a:r>
          </a:p>
          <a:p>
            <a:pPr>
              <a:buFontTx/>
              <a:buNone/>
            </a:pPr>
            <a:r>
              <a:rPr lang="en-US" sz="3200"/>
              <a:t>The initial concentration of HI is 0.50 M.  The equilibrium concentration of H</a:t>
            </a:r>
            <a:r>
              <a:rPr lang="en-US" sz="3200" baseline="-25000"/>
              <a:t>2</a:t>
            </a:r>
            <a:r>
              <a:rPr lang="en-US" sz="3200"/>
              <a:t> is 0.10 M.  What are the equilibrium concentrations of I</a:t>
            </a:r>
            <a:r>
              <a:rPr lang="en-US" sz="3200" baseline="-25000"/>
              <a:t>2</a:t>
            </a:r>
            <a:r>
              <a:rPr lang="en-US" sz="3200"/>
              <a:t> and HI?  What is the value of K</a:t>
            </a:r>
            <a:r>
              <a:rPr lang="en-US" sz="3200" baseline="-25000"/>
              <a:t>eq</a:t>
            </a:r>
            <a:r>
              <a:rPr lang="en-US" sz="3200"/>
              <a:t>?</a:t>
            </a:r>
          </a:p>
          <a:p>
            <a:pPr>
              <a:buFontTx/>
              <a:buNone/>
            </a:pPr>
            <a:endParaRPr lang="en-US" sz="3200"/>
          </a:p>
        </p:txBody>
      </p:sp>
      <p:graphicFrame>
        <p:nvGraphicFramePr>
          <p:cNvPr id="939011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4724400" y="381000"/>
          <a:ext cx="10668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012" name="CS ChemDraw Drawing" r:id="rId4" imgW="652680" imgH="200520" progId="ChemDraw.Document.4.5">
                  <p:embed/>
                </p:oleObj>
              </mc:Choice>
              <mc:Fallback>
                <p:oleObj name="CS ChemDraw Drawing" r:id="rId4" imgW="652680" imgH="200520" progId="ChemDraw.Document.4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81000"/>
                        <a:ext cx="10668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2088" y="228600"/>
            <a:ext cx="8723312" cy="6324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Example –  H</a:t>
            </a:r>
            <a:r>
              <a:rPr lang="en-US" sz="2400" b="1" baseline="-25000"/>
              <a:t>2</a:t>
            </a:r>
            <a:r>
              <a:rPr lang="en-US" sz="2400" b="1"/>
              <a:t> (g) + I</a:t>
            </a:r>
            <a:r>
              <a:rPr lang="en-US" sz="2400" b="1" baseline="-25000"/>
              <a:t>2</a:t>
            </a:r>
            <a:r>
              <a:rPr lang="en-US" sz="2400" b="1"/>
              <a:t> (g)	 </a:t>
            </a:r>
            <a:r>
              <a:rPr lang="en-US" sz="2400" b="1">
                <a:cs typeface="Times New Roman" charset="0"/>
              </a:rPr>
              <a:t>↔</a:t>
            </a:r>
            <a:r>
              <a:rPr lang="en-US" sz="2400" b="1"/>
              <a:t>  2 HI (g)</a:t>
            </a:r>
          </a:p>
          <a:p>
            <a:pPr>
              <a:buFontTx/>
              <a:buNone/>
            </a:pPr>
            <a:r>
              <a:rPr lang="en-US" sz="2400"/>
              <a:t>The initial concentration of HI is 0.50 M.  The equilibrium concentration of H</a:t>
            </a:r>
            <a:r>
              <a:rPr lang="en-US" sz="2400" baseline="-25000"/>
              <a:t>2</a:t>
            </a:r>
            <a:r>
              <a:rPr lang="en-US" sz="2400"/>
              <a:t> is 0.10 M.  What are the equilibrium concentrations of I</a:t>
            </a:r>
            <a:r>
              <a:rPr lang="en-US" sz="2400" baseline="-25000"/>
              <a:t>2</a:t>
            </a:r>
            <a:r>
              <a:rPr lang="en-US" sz="2400"/>
              <a:t> and HI?  What is the value of K</a:t>
            </a:r>
            <a:r>
              <a:rPr lang="en-US" sz="2400" baseline="-25000"/>
              <a:t>eq</a:t>
            </a:r>
            <a:r>
              <a:rPr lang="en-US" sz="2400"/>
              <a:t>?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1. </a:t>
            </a:r>
            <a:r>
              <a:rPr lang="en-US" sz="2400">
                <a:solidFill>
                  <a:srgbClr val="FF3300"/>
                </a:solidFill>
              </a:rPr>
              <a:t>[I</a:t>
            </a:r>
            <a:r>
              <a:rPr lang="en-US" sz="2400" baseline="-25000">
                <a:solidFill>
                  <a:srgbClr val="FF3300"/>
                </a:solidFill>
              </a:rPr>
              <a:t>2</a:t>
            </a:r>
            <a:r>
              <a:rPr lang="en-US" sz="2400">
                <a:solidFill>
                  <a:srgbClr val="FF3300"/>
                </a:solidFill>
              </a:rPr>
              <a:t>] = .1 M      [HI] = .3 M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2. </a:t>
            </a:r>
            <a:r>
              <a:rPr lang="en-US" sz="2400">
                <a:solidFill>
                  <a:srgbClr val="FF3300"/>
                </a:solidFill>
              </a:rPr>
              <a:t>K</a:t>
            </a:r>
            <a:r>
              <a:rPr lang="en-US" sz="2400" baseline="-25000">
                <a:solidFill>
                  <a:srgbClr val="FF3300"/>
                </a:solidFill>
              </a:rPr>
              <a:t>eq</a:t>
            </a:r>
            <a:r>
              <a:rPr lang="en-US" sz="2400">
                <a:solidFill>
                  <a:srgbClr val="FF3300"/>
                </a:solidFill>
              </a:rPr>
              <a:t> = 9.0</a:t>
            </a:r>
          </a:p>
          <a:p>
            <a:pPr>
              <a:buFontTx/>
              <a:buNone/>
            </a:pPr>
            <a:endParaRPr lang="en-US" sz="2400">
              <a:solidFill>
                <a:srgbClr val="FF3300"/>
              </a:solidFill>
            </a:endParaRPr>
          </a:p>
          <a:p>
            <a:pPr>
              <a:buFontTx/>
              <a:buNone/>
            </a:pPr>
            <a:endParaRPr lang="en-US" sz="3200"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13483</TotalTime>
  <Words>854</Words>
  <Application>Microsoft Macintosh PowerPoint</Application>
  <PresentationFormat>On-screen Show (4:3)</PresentationFormat>
  <Paragraphs>149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Times New Roman</vt:lpstr>
      <vt:lpstr>Royal Society of Chemistry</vt:lpstr>
      <vt:lpstr>Arial</vt:lpstr>
      <vt:lpstr>Symbol</vt:lpstr>
      <vt:lpstr>Wingdings</vt:lpstr>
      <vt:lpstr>Wingdings 3</vt:lpstr>
      <vt:lpstr>Default Design</vt:lpstr>
      <vt:lpstr>ChemWindow Document</vt:lpstr>
      <vt:lpstr>Microsoft Equation 3.0</vt:lpstr>
      <vt:lpstr>CS ChemDraw Drawing</vt:lpstr>
      <vt:lpstr>Unit 4: Acids and Bases</vt:lpstr>
      <vt:lpstr>PowerPoint Presentation</vt:lpstr>
      <vt:lpstr>PowerPoint Presentation</vt:lpstr>
      <vt:lpstr>CH4 (g) + 2 O2 (g)      CO2 (g) + 2 H2O (g)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Simon &amp; Schuster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Simon &amp; Schuster</dc:creator>
  <cp:lastModifiedBy>RH3 RH3</cp:lastModifiedBy>
  <cp:revision>1489</cp:revision>
  <dcterms:created xsi:type="dcterms:W3CDTF">2002-02-20T16:52:36Z</dcterms:created>
  <dcterms:modified xsi:type="dcterms:W3CDTF">2013-03-08T16:10:34Z</dcterms:modified>
</cp:coreProperties>
</file>